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258" r:id="rId5"/>
    <p:sldId id="261" r:id="rId6"/>
    <p:sldId id="260" r:id="rId7"/>
    <p:sldId id="259"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9129D-B964-459D-BB66-F824F45990ED}" type="datetimeFigureOut">
              <a:rPr lang="en-US" smtClean="0"/>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DB018-3990-4785-A5FD-4DECCA54DCF7}" type="slidenum">
              <a:rPr lang="en-US" smtClean="0"/>
              <a:t>‹#›</a:t>
            </a:fld>
            <a:endParaRPr lang="en-US"/>
          </a:p>
        </p:txBody>
      </p:sp>
    </p:spTree>
    <p:extLst>
      <p:ext uri="{BB962C8B-B14F-4D97-AF65-F5344CB8AC3E}">
        <p14:creationId xmlns:p14="http://schemas.microsoft.com/office/powerpoint/2010/main" val="233943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fld id="{5269B0F1-1744-4FF5-9045-EBF4F59F26F2}" type="slidenum">
              <a:rPr lang="en-US">
                <a:solidFill>
                  <a:prstClr val="black"/>
                </a:solidFill>
              </a:rPr>
              <a:pPr eaLnBrk="1" hangingPunct="1"/>
              <a:t>4</a:t>
            </a:fld>
            <a:endParaRPr lang="en-US">
              <a:solidFill>
                <a:prstClr val="black"/>
              </a:solidFill>
            </a:endParaRPr>
          </a:p>
        </p:txBody>
      </p:sp>
      <p:sp>
        <p:nvSpPr>
          <p:cNvPr id="6147" name="Rectangle 2"/>
          <p:cNvSpPr>
            <a:spLocks noGrp="1" noRot="1" noChangeAspect="1" noChangeArrowheads="1" noTextEdit="1"/>
          </p:cNvSpPr>
          <p:nvPr>
            <p:ph type="sldImg"/>
          </p:nvPr>
        </p:nvSpPr>
        <p:spPr>
          <a:xfrm>
            <a:off x="1143000" y="685800"/>
            <a:ext cx="4572000" cy="3429000"/>
          </a:xfrm>
          <a:ln/>
        </p:spPr>
      </p:sp>
      <p:sp>
        <p:nvSpPr>
          <p:cNvPr id="61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A7343-4144-4FB5-BA4E-E968A98F9266}"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244381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7343-4144-4FB5-BA4E-E968A98F9266}"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370212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7343-4144-4FB5-BA4E-E968A98F9266}"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2249375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AA7FE-792D-4FBE-A080-FA0436916A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63349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469166-6B12-40FB-AFA7-BF27633673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34507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C73D11-D34B-496F-ACE4-BBFE6D170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3610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D5AAEC-9421-464A-9CC6-E769998F9D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8727591"/>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769000-B400-47F4-87D0-D60A2A2EB5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838232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B13857-EEEA-4DFB-A98D-CD3BB1B6F6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227664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1EF389-10D1-418E-A0AC-80FDA8056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97237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26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9929D8-F5B5-4AA4-BDC6-98757B5FCC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94730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A7343-4144-4FB5-BA4E-E968A98F9266}"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96686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7FEEC9-E16D-4A91-BF4F-74BAB7AB37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52019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85FFFB-83EE-4893-A8D7-72C857B74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206837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5"/>
            <a:ext cx="2057400" cy="58507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35"/>
            <a:ext cx="5969000" cy="58507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F994EC-EC99-4BE5-9BB7-50F3FD36FF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7620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A7343-4144-4FB5-BA4E-E968A98F9266}"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259521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A7343-4144-4FB5-BA4E-E968A98F9266}"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48562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A7343-4144-4FB5-BA4E-E968A98F9266}" type="datetimeFigureOut">
              <a:rPr lang="en-US" smtClean="0"/>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92711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A7343-4144-4FB5-BA4E-E968A98F9266}" type="datetimeFigureOut">
              <a:rPr lang="en-US" smtClean="0"/>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307566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A7343-4144-4FB5-BA4E-E968A98F9266}" type="datetimeFigureOut">
              <a:rPr lang="en-US" smtClean="0"/>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2599772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A7343-4144-4FB5-BA4E-E968A98F9266}"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28336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A7343-4144-4FB5-BA4E-E968A98F9266}"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4128B-7A98-4A4A-B920-9504B6DBB7BE}" type="slidenum">
              <a:rPr lang="en-US" smtClean="0"/>
              <a:t>‹#›</a:t>
            </a:fld>
            <a:endParaRPr lang="en-US"/>
          </a:p>
        </p:txBody>
      </p:sp>
    </p:spTree>
    <p:extLst>
      <p:ext uri="{BB962C8B-B14F-4D97-AF65-F5344CB8AC3E}">
        <p14:creationId xmlns:p14="http://schemas.microsoft.com/office/powerpoint/2010/main" val="200143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A7343-4144-4FB5-BA4E-E968A98F9266}" type="datetimeFigureOut">
              <a:rPr lang="en-US" smtClean="0"/>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4128B-7A98-4A4A-B920-9504B6DBB7BE}" type="slidenum">
              <a:rPr lang="en-US" smtClean="0"/>
              <a:t>‹#›</a:t>
            </a:fld>
            <a:endParaRPr lang="en-US"/>
          </a:p>
        </p:txBody>
      </p:sp>
    </p:spTree>
    <p:extLst>
      <p:ext uri="{BB962C8B-B14F-4D97-AF65-F5344CB8AC3E}">
        <p14:creationId xmlns:p14="http://schemas.microsoft.com/office/powerpoint/2010/main" val="1914076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503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482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45" name="Rectangle 5"/>
          <p:cNvSpPr>
            <a:spLocks noGrp="1" noChangeArrowheads="1"/>
          </p:cNvSpPr>
          <p:nvPr>
            <p:ph type="ftr" sz="quarter" idx="3"/>
          </p:nvPr>
        </p:nvSpPr>
        <p:spPr bwMode="auto">
          <a:xfrm>
            <a:off x="3124200" y="6244829"/>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246" name="Rectangle 6"/>
          <p:cNvSpPr>
            <a:spLocks noGrp="1" noChangeArrowheads="1"/>
          </p:cNvSpPr>
          <p:nvPr>
            <p:ph type="sldNum" sz="quarter" idx="4"/>
          </p:nvPr>
        </p:nvSpPr>
        <p:spPr bwMode="auto">
          <a:xfrm>
            <a:off x="6553200" y="624482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4E316B5-793B-4B2D-817D-BC020F367923}"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01084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type of Government do we have?</a:t>
            </a:r>
            <a:endParaRPr lang="en-US" dirty="0"/>
          </a:p>
        </p:txBody>
      </p:sp>
      <p:sp>
        <p:nvSpPr>
          <p:cNvPr id="3" name="Subtitle 2"/>
          <p:cNvSpPr>
            <a:spLocks noGrp="1"/>
          </p:cNvSpPr>
          <p:nvPr>
            <p:ph type="subTitle" idx="1"/>
          </p:nvPr>
        </p:nvSpPr>
        <p:spPr/>
        <p:txBody>
          <a:bodyPr/>
          <a:lstStyle/>
          <a:p>
            <a:r>
              <a:rPr lang="en-US" dirty="0" smtClean="0"/>
              <a:t>Unit 5 lesson 2</a:t>
            </a:r>
            <a:endParaRPr lang="en-US" dirty="0"/>
          </a:p>
        </p:txBody>
      </p:sp>
    </p:spTree>
    <p:extLst>
      <p:ext uri="{BB962C8B-B14F-4D97-AF65-F5344CB8AC3E}">
        <p14:creationId xmlns:p14="http://schemas.microsoft.com/office/powerpoint/2010/main" val="237281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lvl="0" hangingPunct="0"/>
            <a:r>
              <a:rPr lang="en-US" b="1" dirty="0"/>
              <a:t>Popular Sovereignty</a:t>
            </a:r>
            <a:r>
              <a:rPr lang="en-US" dirty="0"/>
              <a:t> means that the power and authority of the government comes from the people.</a:t>
            </a:r>
          </a:p>
          <a:p>
            <a:pPr lvl="0" hangingPunct="0"/>
            <a:r>
              <a:rPr lang="en-US" b="1" dirty="0"/>
              <a:t>Limited Government</a:t>
            </a:r>
            <a:r>
              <a:rPr lang="en-US" dirty="0"/>
              <a:t> means the national government does not have absolute authority. It can only do what the people have given it the power to do. The government must also obey its own laws. Officers of the government are not above the law.  This was not the case in most countries when we were trying to establish our young country. Most countries of Europe had kings that ruled with absolute power. The Founders did not want that kind of a government. They created many ways to limit the power of the government.  (Note: Teachers may also use examples of kings to distinguish the heredity pass of power to rulers from that of a republic in which leaders are chosen by the people – popular sovereignty).</a:t>
            </a:r>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76800" y="5562600"/>
            <a:ext cx="609600" cy="609600"/>
          </a:xfrm>
          <a:prstGeom prst="rect">
            <a:avLst/>
          </a:prstGeom>
        </p:spPr>
      </p:pic>
    </p:spTree>
    <p:extLst>
      <p:ext uri="{BB962C8B-B14F-4D97-AF65-F5344CB8AC3E}">
        <p14:creationId xmlns:p14="http://schemas.microsoft.com/office/powerpoint/2010/main" val="35143033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6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“Republic” </a:t>
            </a:r>
          </a:p>
        </p:txBody>
      </p:sp>
      <p:sp>
        <p:nvSpPr>
          <p:cNvPr id="3" name="Content Placeholder 2"/>
          <p:cNvSpPr>
            <a:spLocks noGrp="1"/>
          </p:cNvSpPr>
          <p:nvPr>
            <p:ph idx="1"/>
          </p:nvPr>
        </p:nvSpPr>
        <p:spPr/>
        <p:txBody>
          <a:bodyPr>
            <a:normAutofit/>
          </a:bodyPr>
          <a:lstStyle/>
          <a:p>
            <a:pPr lvl="0"/>
            <a:r>
              <a:rPr lang="en-US" dirty="0" smtClean="0"/>
              <a:t> Where  </a:t>
            </a:r>
            <a:r>
              <a:rPr lang="en-US" dirty="0"/>
              <a:t>have </a:t>
            </a:r>
            <a:r>
              <a:rPr lang="en-US" dirty="0" smtClean="0"/>
              <a:t>you heard </a:t>
            </a:r>
            <a:r>
              <a:rPr lang="en-US" dirty="0"/>
              <a:t>this term </a:t>
            </a:r>
            <a:r>
              <a:rPr lang="en-US" dirty="0" smtClean="0"/>
              <a:t>before ? Republic is </a:t>
            </a:r>
            <a:r>
              <a:rPr lang="en-US" dirty="0"/>
              <a:t>used in the Pledge of </a:t>
            </a:r>
            <a:r>
              <a:rPr lang="en-US" dirty="0" smtClean="0"/>
              <a:t>Allegiance.</a:t>
            </a:r>
          </a:p>
          <a:p>
            <a:pPr marL="0" lvl="0" indent="0">
              <a:buNone/>
            </a:pPr>
            <a:r>
              <a:rPr lang="en-US" dirty="0" smtClean="0"/>
              <a: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24200"/>
            <a:ext cx="7620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460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Characteristics of a Republic</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 </a:t>
            </a:r>
            <a:endParaRPr lang="en-US" dirty="0"/>
          </a:p>
          <a:p>
            <a:pPr lvl="0" fontAlgn="base" hangingPunct="0"/>
            <a:r>
              <a:rPr lang="en-US" dirty="0"/>
              <a:t>Heredity or birthright does not decide who will rule in our country. </a:t>
            </a:r>
          </a:p>
          <a:p>
            <a:pPr lvl="0" fontAlgn="base" hangingPunct="0"/>
            <a:r>
              <a:rPr lang="en-US" dirty="0"/>
              <a:t>A republic is based on the core democratic value of popular sovereignty. This means the people hold the power of government. </a:t>
            </a:r>
          </a:p>
          <a:p>
            <a:pPr lvl="0" fontAlgn="base" hangingPunct="0"/>
            <a:r>
              <a:rPr lang="en-US" dirty="0"/>
              <a:t>Since we all cannot make decisions on a daily basis for our government, we have a representative government. This means the people choose representatives to make decisions for them.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00800" y="789708"/>
            <a:ext cx="609600" cy="609600"/>
          </a:xfrm>
          <a:prstGeom prst="rect">
            <a:avLst/>
          </a:prstGeom>
        </p:spPr>
      </p:pic>
    </p:spTree>
    <p:extLst>
      <p:ext uri="{BB962C8B-B14F-4D97-AF65-F5344CB8AC3E}">
        <p14:creationId xmlns:p14="http://schemas.microsoft.com/office/powerpoint/2010/main" val="1313525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0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Advantages of a Republic:</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 </a:t>
            </a:r>
            <a:endParaRPr lang="en-US" dirty="0"/>
          </a:p>
          <a:p>
            <a:pPr lvl="0" fontAlgn="base" hangingPunct="0"/>
            <a:r>
              <a:rPr lang="en-US" dirty="0"/>
              <a:t>Representatives are chosen to serve the common good.</a:t>
            </a:r>
          </a:p>
          <a:p>
            <a:pPr lvl="0" fontAlgn="base" hangingPunct="0"/>
            <a:r>
              <a:rPr lang="en-US" dirty="0"/>
              <a:t>Representatives help everybody, not just a favored group.</a:t>
            </a:r>
          </a:p>
          <a:p>
            <a:pPr lvl="0" fontAlgn="base" hangingPunct="0"/>
            <a:r>
              <a:rPr lang="en-US" dirty="0"/>
              <a:t>Having representatives make laws and decisions is a more efficient system than having everybody make them.</a:t>
            </a:r>
          </a:p>
          <a:p>
            <a:pPr lvl="0" fontAlgn="base" hangingPunct="0"/>
            <a:r>
              <a:rPr lang="en-US" dirty="0"/>
              <a:t>The people maintain a say in their government through their representatives.</a:t>
            </a:r>
          </a:p>
          <a:p>
            <a:pPr lvl="0" fontAlgn="base" hangingPunct="0"/>
            <a:r>
              <a:rPr lang="en-US" dirty="0"/>
              <a:t>The representatives listen to the people or the people will vote them out of office.</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57800" y="914400"/>
            <a:ext cx="609600" cy="609600"/>
          </a:xfrm>
          <a:prstGeom prst="rect">
            <a:avLst/>
          </a:prstGeom>
        </p:spPr>
      </p:pic>
    </p:spTree>
    <p:extLst>
      <p:ext uri="{BB962C8B-B14F-4D97-AF65-F5344CB8AC3E}">
        <p14:creationId xmlns:p14="http://schemas.microsoft.com/office/powerpoint/2010/main" val="37066051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Federal Government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2346728"/>
              </p:ext>
            </p:extLst>
          </p:nvPr>
        </p:nvGraphicFramePr>
        <p:xfrm>
          <a:off x="457200" y="1295401"/>
          <a:ext cx="7848600" cy="5424332"/>
        </p:xfrm>
        <a:graphic>
          <a:graphicData uri="http://schemas.openxmlformats.org/drawingml/2006/table">
            <a:tbl>
              <a:tblPr firstRow="1" firstCol="1" bandRow="1"/>
              <a:tblGrid>
                <a:gridCol w="974663"/>
                <a:gridCol w="3597276"/>
                <a:gridCol w="3276661"/>
              </a:tblGrid>
              <a:tr h="609599">
                <a:tc>
                  <a:txBody>
                    <a:bodyPr/>
                    <a:lstStyle/>
                    <a:p>
                      <a:pPr marL="0" marR="0" algn="ctr">
                        <a:spcBef>
                          <a:spcPts val="0"/>
                        </a:spcBef>
                        <a:spcAft>
                          <a:spcPts val="0"/>
                        </a:spcAft>
                      </a:pPr>
                      <a:r>
                        <a:rPr lang="en-US" sz="800" dirty="0">
                          <a:effectLst/>
                          <a:latin typeface="Arial"/>
                          <a:ea typeface="Times New Roman"/>
                        </a:rPr>
                        <a:t> </a:t>
                      </a:r>
                      <a:endParaRPr lang="en-US" sz="800" dirty="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a:effectLst/>
                          <a:latin typeface="Arial"/>
                          <a:ea typeface="Times New Roman"/>
                        </a:rPr>
                        <a:t>A Republic</a:t>
                      </a:r>
                      <a:endParaRPr lang="en-US" sz="2400" dirty="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Arial"/>
                          <a:ea typeface="Times New Roman"/>
                        </a:rPr>
                        <a:t>A Constitutional Government</a:t>
                      </a:r>
                      <a:endParaRPr lang="en-US" sz="1800" dirty="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0963">
                <a:tc>
                  <a:txBody>
                    <a:bodyPr/>
                    <a:lstStyle/>
                    <a:p>
                      <a:pPr marL="71755" marR="71755" algn="ctr">
                        <a:spcBef>
                          <a:spcPts val="0"/>
                        </a:spcBef>
                        <a:spcAft>
                          <a:spcPts val="0"/>
                        </a:spcAft>
                      </a:pPr>
                      <a:r>
                        <a:rPr lang="en-US" sz="1100" b="1" dirty="0">
                          <a:effectLst/>
                          <a:latin typeface="Arial"/>
                          <a:ea typeface="Times New Roman"/>
                        </a:rPr>
                        <a:t>Characteristics</a:t>
                      </a:r>
                      <a:endParaRPr lang="en-US" sz="1100" dirty="0">
                        <a:effectLst/>
                        <a:latin typeface="Times New Roman"/>
                        <a:ea typeface="Times New Roman"/>
                      </a:endParaRPr>
                    </a:p>
                  </a:txBody>
                  <a:tcPr marL="43215" marR="4321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People hold the power of government</a:t>
                      </a:r>
                      <a:endParaRPr lang="en-US" sz="1100" dirty="0">
                        <a:effectLst/>
                        <a:latin typeface="Times New Roman"/>
                        <a:ea typeface="Times New Roman"/>
                      </a:endParaRPr>
                    </a:p>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Representatives are chosen to make decisions for the people </a:t>
                      </a:r>
                      <a:endParaRPr lang="en-US" sz="1100" dirty="0">
                        <a:effectLst/>
                        <a:latin typeface="Times New Roman"/>
                        <a:ea typeface="Times New Roman"/>
                      </a:endParaRPr>
                    </a:p>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Representatives are responsible to help all the people</a:t>
                      </a:r>
                      <a:endParaRPr lang="en-US" sz="1100" dirty="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hangingPunct="0">
                        <a:spcBef>
                          <a:spcPts val="0"/>
                        </a:spcBef>
                        <a:spcAft>
                          <a:spcPts val="1200"/>
                        </a:spcAft>
                        <a:buFont typeface="Arial"/>
                        <a:buChar char="*"/>
                        <a:tabLst>
                          <a:tab pos="457200" algn="l"/>
                        </a:tabLst>
                      </a:pPr>
                      <a:r>
                        <a:rPr lang="en-US" sz="1400">
                          <a:effectLst/>
                          <a:latin typeface="Arial"/>
                          <a:ea typeface="Times New Roman"/>
                        </a:rPr>
                        <a:t>A constitution explains how the government is organized and  run</a:t>
                      </a:r>
                      <a:endParaRPr lang="en-US" sz="1100">
                        <a:effectLst/>
                        <a:latin typeface="Times New Roman"/>
                        <a:ea typeface="Times New Roman"/>
                      </a:endParaRPr>
                    </a:p>
                    <a:p>
                      <a:pPr marL="342900" marR="0" lvl="0" indent="-342900" fontAlgn="base" hangingPunct="0">
                        <a:spcBef>
                          <a:spcPts val="0"/>
                        </a:spcBef>
                        <a:spcAft>
                          <a:spcPts val="1200"/>
                        </a:spcAft>
                        <a:buFont typeface="Arial"/>
                        <a:buChar char="*"/>
                        <a:tabLst>
                          <a:tab pos="457200" algn="l"/>
                        </a:tabLst>
                      </a:pPr>
                      <a:r>
                        <a:rPr lang="en-US" sz="1400">
                          <a:effectLst/>
                          <a:latin typeface="Arial"/>
                          <a:ea typeface="Times New Roman"/>
                        </a:rPr>
                        <a:t>Limits on the power of the government</a:t>
                      </a:r>
                      <a:endParaRPr lang="en-US" sz="1100">
                        <a:effectLst/>
                        <a:latin typeface="Times New Roman"/>
                        <a:ea typeface="Times New Roman"/>
                      </a:endParaRPr>
                    </a:p>
                    <a:p>
                      <a:pPr marL="342900" marR="0" lvl="0" indent="-342900" fontAlgn="base" hangingPunct="0">
                        <a:spcBef>
                          <a:spcPts val="0"/>
                        </a:spcBef>
                        <a:spcAft>
                          <a:spcPts val="1200"/>
                        </a:spcAft>
                        <a:buFont typeface="Arial"/>
                        <a:buChar char="*"/>
                        <a:tabLst>
                          <a:tab pos="457200" algn="l"/>
                        </a:tabLst>
                      </a:pPr>
                      <a:r>
                        <a:rPr lang="en-US" sz="1400">
                          <a:effectLst/>
                          <a:latin typeface="Arial"/>
                          <a:ea typeface="Times New Roman"/>
                        </a:rPr>
                        <a:t>everybody has to obey the laws, even people running the government</a:t>
                      </a:r>
                      <a:endParaRPr lang="en-US" sz="110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332">
                <a:tc>
                  <a:txBody>
                    <a:bodyPr/>
                    <a:lstStyle/>
                    <a:p>
                      <a:pPr marL="71755" marR="71755" algn="ctr">
                        <a:spcBef>
                          <a:spcPts val="0"/>
                        </a:spcBef>
                        <a:spcAft>
                          <a:spcPts val="0"/>
                        </a:spcAft>
                      </a:pPr>
                      <a:r>
                        <a:rPr lang="en-US" sz="1100" b="1">
                          <a:effectLst/>
                          <a:latin typeface="Arial"/>
                          <a:ea typeface="Times New Roman"/>
                        </a:rPr>
                        <a:t>Related Core Democratic Values and Principles</a:t>
                      </a:r>
                      <a:endParaRPr lang="en-US" sz="1100">
                        <a:effectLst/>
                        <a:latin typeface="Times New Roman"/>
                        <a:ea typeface="Times New Roman"/>
                      </a:endParaRPr>
                    </a:p>
                  </a:txBody>
                  <a:tcPr marL="43215" marR="4321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hangingPunct="0">
                        <a:spcBef>
                          <a:spcPts val="0"/>
                        </a:spcBef>
                        <a:spcAft>
                          <a:spcPts val="0"/>
                        </a:spcAft>
                        <a:buFont typeface="Symbol"/>
                        <a:buChar char=""/>
                      </a:pPr>
                      <a:r>
                        <a:rPr lang="en-US" sz="1400" dirty="0">
                          <a:effectLst/>
                          <a:latin typeface="Arial"/>
                          <a:ea typeface="Times New Roman"/>
                        </a:rPr>
                        <a:t>Popular sovereignty</a:t>
                      </a:r>
                      <a:endParaRPr lang="en-US" sz="1100" dirty="0">
                        <a:effectLst/>
                        <a:latin typeface="Times New Roman"/>
                        <a:ea typeface="Times New Roman"/>
                      </a:endParaRPr>
                    </a:p>
                    <a:p>
                      <a:pPr marL="342900" marR="0" lvl="0" indent="-342900" fontAlgn="base" hangingPunct="0">
                        <a:spcBef>
                          <a:spcPts val="0"/>
                        </a:spcBef>
                        <a:spcAft>
                          <a:spcPts val="0"/>
                        </a:spcAft>
                        <a:buFont typeface="Symbol"/>
                        <a:buChar char=""/>
                      </a:pPr>
                      <a:r>
                        <a:rPr lang="en-US" sz="1400" dirty="0">
                          <a:effectLst/>
                          <a:latin typeface="Arial"/>
                          <a:ea typeface="Times New Roman"/>
                        </a:rPr>
                        <a:t>Representative government</a:t>
                      </a:r>
                      <a:endParaRPr lang="en-US" sz="1100" dirty="0">
                        <a:effectLst/>
                        <a:latin typeface="Times New Roman"/>
                        <a:ea typeface="Times New Roman"/>
                      </a:endParaRPr>
                    </a:p>
                    <a:p>
                      <a:pPr marL="342900" marR="0" lvl="0" indent="-342900" fontAlgn="base" hangingPunct="0">
                        <a:spcBef>
                          <a:spcPts val="0"/>
                        </a:spcBef>
                        <a:spcAft>
                          <a:spcPts val="0"/>
                        </a:spcAft>
                        <a:buFont typeface="Symbol"/>
                        <a:buChar char=""/>
                      </a:pPr>
                      <a:r>
                        <a:rPr lang="en-US" sz="1400" dirty="0">
                          <a:effectLst/>
                          <a:latin typeface="Arial"/>
                          <a:ea typeface="Times New Roman"/>
                        </a:rPr>
                        <a:t>The common good</a:t>
                      </a:r>
                      <a:endParaRPr lang="en-US" sz="1100" dirty="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hangingPunct="0">
                        <a:spcBef>
                          <a:spcPts val="0"/>
                        </a:spcBef>
                        <a:spcAft>
                          <a:spcPts val="0"/>
                        </a:spcAft>
                        <a:buFont typeface="Symbol"/>
                        <a:buChar char=""/>
                      </a:pPr>
                      <a:r>
                        <a:rPr lang="en-US" sz="1400" dirty="0">
                          <a:effectLst/>
                          <a:latin typeface="Arial"/>
                          <a:ea typeface="Times New Roman"/>
                        </a:rPr>
                        <a:t>Limited government</a:t>
                      </a:r>
                      <a:endParaRPr lang="en-US" sz="1100" dirty="0">
                        <a:effectLst/>
                        <a:latin typeface="Times New Roman"/>
                        <a:ea typeface="Times New Roman"/>
                      </a:endParaRPr>
                    </a:p>
                    <a:p>
                      <a:pPr marL="342900" marR="0" lvl="0" indent="-342900" fontAlgn="base" hangingPunct="0">
                        <a:spcBef>
                          <a:spcPts val="0"/>
                        </a:spcBef>
                        <a:spcAft>
                          <a:spcPts val="0"/>
                        </a:spcAft>
                        <a:buFont typeface="Symbol"/>
                        <a:buChar char=""/>
                      </a:pPr>
                      <a:r>
                        <a:rPr lang="en-US" sz="1400" dirty="0">
                          <a:effectLst/>
                          <a:latin typeface="Arial"/>
                          <a:ea typeface="Times New Roman"/>
                        </a:rPr>
                        <a:t>Individual rights</a:t>
                      </a:r>
                      <a:endParaRPr lang="en-US" sz="1100" dirty="0">
                        <a:effectLst/>
                        <a:latin typeface="Times New Roman"/>
                        <a:ea typeface="Times New Roman"/>
                      </a:endParaRPr>
                    </a:p>
                    <a:p>
                      <a:pPr marL="342900" marR="0" lvl="0" indent="-342900" fontAlgn="base" hangingPunct="0">
                        <a:spcBef>
                          <a:spcPts val="0"/>
                        </a:spcBef>
                        <a:spcAft>
                          <a:spcPts val="0"/>
                        </a:spcAft>
                        <a:buFont typeface="Symbol"/>
                        <a:buChar char=""/>
                      </a:pPr>
                      <a:r>
                        <a:rPr lang="en-US" sz="1400" dirty="0">
                          <a:effectLst/>
                          <a:latin typeface="Arial"/>
                          <a:ea typeface="Times New Roman"/>
                        </a:rPr>
                        <a:t>Rule of law</a:t>
                      </a:r>
                      <a:endParaRPr lang="en-US" sz="1100" dirty="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349">
                <a:tc>
                  <a:txBody>
                    <a:bodyPr/>
                    <a:lstStyle/>
                    <a:p>
                      <a:pPr marL="71755" marR="71755" algn="ctr">
                        <a:spcBef>
                          <a:spcPts val="0"/>
                        </a:spcBef>
                        <a:spcAft>
                          <a:spcPts val="0"/>
                        </a:spcAft>
                      </a:pPr>
                      <a:r>
                        <a:rPr lang="en-US" sz="1100" b="1" dirty="0">
                          <a:effectLst/>
                          <a:latin typeface="Arial"/>
                          <a:ea typeface="Times New Roman"/>
                        </a:rPr>
                        <a:t/>
                      </a:r>
                      <a:br>
                        <a:rPr lang="en-US" sz="1100" b="1" dirty="0">
                          <a:effectLst/>
                          <a:latin typeface="Arial"/>
                          <a:ea typeface="Times New Roman"/>
                        </a:rPr>
                      </a:br>
                      <a:r>
                        <a:rPr lang="en-US" sz="1100" b="1" dirty="0">
                          <a:effectLst/>
                          <a:latin typeface="Arial"/>
                          <a:ea typeface="Times New Roman"/>
                        </a:rPr>
                        <a:t>Strengths</a:t>
                      </a:r>
                      <a:endParaRPr lang="en-US" sz="1100" dirty="0">
                        <a:effectLst/>
                        <a:latin typeface="Times New Roman"/>
                        <a:ea typeface="Times New Roman"/>
                      </a:endParaRPr>
                    </a:p>
                  </a:txBody>
                  <a:tcPr marL="43215" marR="4321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Representatives serve the common good</a:t>
                      </a:r>
                      <a:endParaRPr lang="en-US" sz="1100" dirty="0">
                        <a:effectLst/>
                        <a:latin typeface="Times New Roman"/>
                        <a:ea typeface="Times New Roman"/>
                      </a:endParaRPr>
                    </a:p>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More efficient than having everybody try to make decisions </a:t>
                      </a:r>
                      <a:endParaRPr lang="en-US" sz="1100" dirty="0">
                        <a:effectLst/>
                        <a:latin typeface="Times New Roman"/>
                        <a:ea typeface="Times New Roman"/>
                      </a:endParaRPr>
                    </a:p>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The people maintain power through their representatives</a:t>
                      </a:r>
                      <a:endParaRPr lang="en-US" sz="1100" dirty="0">
                        <a:effectLst/>
                        <a:latin typeface="Times New Roman"/>
                        <a:ea typeface="Times New Roman"/>
                      </a:endParaRPr>
                    </a:p>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People can vote out representatives who don’t listen to them</a:t>
                      </a:r>
                      <a:endParaRPr lang="en-US" sz="1100" dirty="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Limits on the power of government helps to protect individual rights</a:t>
                      </a:r>
                      <a:endParaRPr lang="en-US" sz="1100" dirty="0">
                        <a:effectLst/>
                        <a:latin typeface="Times New Roman"/>
                        <a:ea typeface="Times New Roman"/>
                      </a:endParaRPr>
                    </a:p>
                    <a:p>
                      <a:pPr marL="342900" marR="0" lvl="0" indent="-342900" fontAlgn="base" hangingPunct="0">
                        <a:spcBef>
                          <a:spcPts val="0"/>
                        </a:spcBef>
                        <a:spcAft>
                          <a:spcPts val="1200"/>
                        </a:spcAft>
                        <a:buFont typeface="Arial"/>
                        <a:buChar char="*"/>
                        <a:tabLst>
                          <a:tab pos="457200" algn="l"/>
                        </a:tabLst>
                      </a:pPr>
                      <a:r>
                        <a:rPr lang="en-US" sz="1400" dirty="0">
                          <a:effectLst/>
                          <a:latin typeface="Arial"/>
                          <a:ea typeface="Times New Roman"/>
                        </a:rPr>
                        <a:t>There is a clear plan for how the government will run.</a:t>
                      </a:r>
                      <a:endParaRPr lang="en-US" sz="1100" dirty="0">
                        <a:effectLst/>
                        <a:latin typeface="Times New Roman"/>
                        <a:ea typeface="Times New Roman"/>
                      </a:endParaRPr>
                    </a:p>
                    <a:p>
                      <a:pPr marL="0" marR="0" algn="ctr">
                        <a:spcBef>
                          <a:spcPts val="0"/>
                        </a:spcBef>
                        <a:spcAft>
                          <a:spcPts val="0"/>
                        </a:spcAft>
                      </a:pPr>
                      <a:r>
                        <a:rPr lang="en-US" sz="1400" dirty="0">
                          <a:effectLst/>
                          <a:latin typeface="Arial"/>
                          <a:ea typeface="Times New Roman"/>
                        </a:rPr>
                        <a:t> </a:t>
                      </a:r>
                      <a:endParaRPr lang="en-US" sz="1100" dirty="0">
                        <a:effectLst/>
                        <a:latin typeface="Times New Roman"/>
                        <a:ea typeface="Times New Roman"/>
                      </a:endParaRPr>
                    </a:p>
                  </a:txBody>
                  <a:tcPr marL="43215" marR="43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55097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97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 Constitution </a:t>
            </a:r>
            <a:r>
              <a:rPr lang="en-US" dirty="0"/>
              <a:t>is </a:t>
            </a:r>
            <a:r>
              <a:rPr lang="en-US" dirty="0">
                <a:solidFill>
                  <a:srgbClr val="FF0000"/>
                </a:solidFill>
              </a:rPr>
              <a:t>a plan </a:t>
            </a:r>
            <a:r>
              <a:rPr lang="en-US" dirty="0"/>
              <a:t>that explains how a government is organized and how it works. Explain </a:t>
            </a:r>
            <a:endParaRPr lang="en-US" dirty="0" smtClean="0"/>
          </a:p>
          <a:p>
            <a:r>
              <a:rPr lang="en-US" dirty="0" smtClean="0"/>
              <a:t>A country </a:t>
            </a:r>
            <a:r>
              <a:rPr lang="en-US" dirty="0"/>
              <a:t>can have a constitution but not a constitutional government where people have the power. </a:t>
            </a:r>
          </a:p>
          <a:p>
            <a:r>
              <a:rPr lang="en-US" dirty="0" smtClean="0"/>
              <a:t> A  </a:t>
            </a:r>
            <a:r>
              <a:rPr lang="en-US" dirty="0"/>
              <a:t>country could have a constitution that gives all the power to a single leader. In this case the leader would be a dictator and the country would be a</a:t>
            </a:r>
            <a:r>
              <a:rPr lang="en-US" dirty="0">
                <a:solidFill>
                  <a:srgbClr val="FF0000"/>
                </a:solidFill>
              </a:rPr>
              <a:t> dictatorship</a:t>
            </a:r>
            <a:r>
              <a:rPr lang="en-US" dirty="0"/>
              <a:t>. </a:t>
            </a:r>
            <a:endParaRPr lang="en-US" dirty="0" smtClean="0"/>
          </a:p>
          <a:p>
            <a:r>
              <a:rPr lang="en-US" dirty="0" smtClean="0"/>
              <a:t> To </a:t>
            </a:r>
            <a:r>
              <a:rPr lang="en-US" dirty="0"/>
              <a:t>have a </a:t>
            </a:r>
            <a:r>
              <a:rPr lang="en-US" dirty="0">
                <a:solidFill>
                  <a:srgbClr val="FF0000"/>
                </a:solidFill>
              </a:rPr>
              <a:t>constitutional government like we have</a:t>
            </a:r>
            <a:r>
              <a:rPr lang="en-US" dirty="0"/>
              <a:t>, there must be limits on the powers of government. </a:t>
            </a:r>
            <a:endParaRPr lang="en-US" dirty="0" smtClean="0"/>
          </a:p>
          <a:p>
            <a:r>
              <a:rPr lang="en-US" dirty="0" smtClean="0"/>
              <a:t> </a:t>
            </a:r>
            <a:r>
              <a:rPr lang="en-US" dirty="0" smtClean="0">
                <a:solidFill>
                  <a:srgbClr val="FF0000"/>
                </a:solidFill>
              </a:rPr>
              <a:t>Limits</a:t>
            </a:r>
            <a:r>
              <a:rPr lang="en-US" dirty="0" smtClean="0"/>
              <a:t> </a:t>
            </a:r>
            <a:r>
              <a:rPr lang="en-US" dirty="0"/>
              <a:t>is a point beyond which someone or something cannot go. For example, our Constitution places limits on what the President can do. </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0400" y="457200"/>
            <a:ext cx="609600" cy="609600"/>
          </a:xfrm>
          <a:prstGeom prst="rect">
            <a:avLst/>
          </a:prstGeom>
        </p:spPr>
      </p:pic>
    </p:spTree>
    <p:extLst>
      <p:ext uri="{BB962C8B-B14F-4D97-AF65-F5344CB8AC3E}">
        <p14:creationId xmlns:p14="http://schemas.microsoft.com/office/powerpoint/2010/main" val="25083468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89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t>
            </a:r>
            <a:r>
              <a:rPr lang="en-US" dirty="0" smtClean="0"/>
              <a:t>ohn Adams </a:t>
            </a:r>
            <a:endParaRPr lang="en-US" dirty="0"/>
          </a:p>
        </p:txBody>
      </p:sp>
      <p:sp>
        <p:nvSpPr>
          <p:cNvPr id="3" name="Content Placeholder 2"/>
          <p:cNvSpPr>
            <a:spLocks noGrp="1"/>
          </p:cNvSpPr>
          <p:nvPr>
            <p:ph idx="1"/>
          </p:nvPr>
        </p:nvSpPr>
        <p:spPr/>
        <p:txBody>
          <a:bodyPr>
            <a:normAutofit/>
          </a:bodyPr>
          <a:lstStyle/>
          <a:p>
            <a:pPr lvl="0"/>
            <a:r>
              <a:rPr lang="en-US" dirty="0" smtClean="0"/>
              <a:t> </a:t>
            </a:r>
            <a:r>
              <a:rPr lang="en-US" dirty="0"/>
              <a:t>“We are a nation of laws, not men</a:t>
            </a:r>
            <a:r>
              <a:rPr lang="en-US" dirty="0" smtClean="0"/>
              <a:t>.”</a:t>
            </a:r>
          </a:p>
          <a:p>
            <a:pPr marL="0" lvl="0" indent="0">
              <a:buNone/>
            </a:pPr>
            <a:endParaRPr lang="en-US" dirty="0" smtClean="0"/>
          </a:p>
          <a:p>
            <a:pPr marL="0" lvl="0" indent="0">
              <a:buNone/>
            </a:pPr>
            <a:r>
              <a:rPr lang="en-US" dirty="0" smtClean="0"/>
              <a:t>  This quote means….</a:t>
            </a:r>
          </a:p>
          <a:p>
            <a:pPr lvl="0"/>
            <a:r>
              <a:rPr lang="en-US" dirty="0" smtClean="0"/>
              <a:t>That </a:t>
            </a:r>
            <a:r>
              <a:rPr lang="en-US" dirty="0"/>
              <a:t>a republic is highly dependent on a system of laws. </a:t>
            </a:r>
            <a:endParaRPr lang="en-US" dirty="0" smtClean="0"/>
          </a:p>
          <a:p>
            <a:pPr lvl="0"/>
            <a:r>
              <a:rPr lang="en-US" dirty="0" smtClean="0"/>
              <a:t> Our </a:t>
            </a:r>
            <a:r>
              <a:rPr lang="en-US" dirty="0"/>
              <a:t>Constitution describes how our laws are made, enforced, and interpreted. </a:t>
            </a:r>
            <a:endParaRPr lang="en-US" dirty="0" smtClean="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4636"/>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42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Laws”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p>
          <a:p>
            <a:pPr lvl="0" fontAlgn="base" hangingPunct="0"/>
            <a:r>
              <a:rPr lang="en-US" dirty="0"/>
              <a:t>To protect our rights</a:t>
            </a:r>
          </a:p>
          <a:p>
            <a:pPr lvl="0" fontAlgn="base" hangingPunct="0"/>
            <a:r>
              <a:rPr lang="en-US" dirty="0"/>
              <a:t>To limit government</a:t>
            </a:r>
          </a:p>
          <a:p>
            <a:pPr lvl="0" fontAlgn="base" hangingPunct="0"/>
            <a:r>
              <a:rPr lang="en-US" dirty="0"/>
              <a:t>To promote the common good</a:t>
            </a:r>
          </a:p>
          <a:p>
            <a:pPr lvl="0" fontAlgn="base" hangingPunct="0"/>
            <a:r>
              <a:rPr lang="en-US" dirty="0"/>
              <a:t>To set guidelines for resolving conflicts</a:t>
            </a:r>
          </a:p>
          <a:p>
            <a:pPr lvl="0" fontAlgn="base" hangingPunct="0"/>
            <a:r>
              <a:rPr lang="en-US" dirty="0"/>
              <a:t>To control crime</a:t>
            </a:r>
          </a:p>
          <a:p>
            <a:pPr lvl="0" fontAlgn="base" hangingPunct="0"/>
            <a:r>
              <a:rPr lang="en-US" dirty="0"/>
              <a:t>To set guidelines for law enforcement</a:t>
            </a:r>
          </a:p>
          <a:p>
            <a:pPr lvl="0" fontAlgn="base" hangingPunct="0"/>
            <a:r>
              <a:rPr lang="en-US" dirty="0"/>
              <a:t>To punish those who break laws</a:t>
            </a:r>
          </a:p>
          <a:p>
            <a:pPr lvl="0" fontAlgn="base" hangingPunct="0"/>
            <a:r>
              <a:rPr lang="en-US" dirty="0"/>
              <a:t>To promote security and order</a:t>
            </a:r>
          </a:p>
          <a:p>
            <a:pPr lvl="0" fontAlgn="base" hangingPunct="0"/>
            <a:r>
              <a:rPr lang="en-US" dirty="0"/>
              <a:t>To describe our responsibilities as citizens</a:t>
            </a:r>
          </a:p>
          <a:p>
            <a:endParaRPr lang="en-US" dirty="0"/>
          </a:p>
        </p:txBody>
      </p:sp>
    </p:spTree>
    <p:extLst>
      <p:ext uri="{BB962C8B-B14F-4D97-AF65-F5344CB8AC3E}">
        <p14:creationId xmlns:p14="http://schemas.microsoft.com/office/powerpoint/2010/main" val="372176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“Democratic Ideals.” </a:t>
            </a:r>
          </a:p>
        </p:txBody>
      </p:sp>
      <p:sp>
        <p:nvSpPr>
          <p:cNvPr id="3" name="Content Placeholder 2"/>
          <p:cNvSpPr>
            <a:spLocks noGrp="1"/>
          </p:cNvSpPr>
          <p:nvPr>
            <p:ph idx="1"/>
          </p:nvPr>
        </p:nvSpPr>
        <p:spPr/>
        <p:txBody>
          <a:bodyPr/>
          <a:lstStyle/>
          <a:p>
            <a:r>
              <a:rPr lang="en-US" dirty="0"/>
              <a:t>Explain that this refers to some of the fundamental values stressed in a government. </a:t>
            </a:r>
            <a:endParaRPr lang="en-US" dirty="0" smtClean="0"/>
          </a:p>
          <a:p>
            <a:endParaRPr lang="en-US" dirty="0"/>
          </a:p>
          <a:p>
            <a:r>
              <a:rPr lang="en-US" dirty="0" smtClean="0">
                <a:solidFill>
                  <a:srgbClr val="0070C0"/>
                </a:solidFill>
              </a:rPr>
              <a:t>Some </a:t>
            </a:r>
            <a:r>
              <a:rPr lang="en-US" dirty="0">
                <a:solidFill>
                  <a:srgbClr val="0070C0"/>
                </a:solidFill>
              </a:rPr>
              <a:t>democratic ideas include liberty or individual rights, rule of law, popular sovereignty, limited government, and the common good. </a:t>
            </a:r>
          </a:p>
        </p:txBody>
      </p:sp>
    </p:spTree>
    <p:extLst>
      <p:ext uri="{BB962C8B-B14F-4D97-AF65-F5344CB8AC3E}">
        <p14:creationId xmlns:p14="http://schemas.microsoft.com/office/powerpoint/2010/main" val="13037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Island Government</a:t>
            </a:r>
            <a:endParaRPr lang="en-US" dirty="0"/>
          </a:p>
        </p:txBody>
      </p:sp>
      <p:sp>
        <p:nvSpPr>
          <p:cNvPr id="3" name="Content Placeholder 2"/>
          <p:cNvSpPr>
            <a:spLocks noGrp="1"/>
          </p:cNvSpPr>
          <p:nvPr>
            <p:ph idx="1"/>
          </p:nvPr>
        </p:nvSpPr>
        <p:spPr/>
        <p:txBody>
          <a:bodyPr>
            <a:normAutofit fontScale="85000" lnSpcReduction="20000"/>
          </a:bodyPr>
          <a:lstStyle/>
          <a:p>
            <a:pPr marL="0" lvl="0" indent="0" hangingPunct="0">
              <a:buNone/>
            </a:pPr>
            <a:r>
              <a:rPr lang="en-US" dirty="0" smtClean="0"/>
              <a:t> Look </a:t>
            </a:r>
            <a:r>
              <a:rPr lang="en-US" dirty="0"/>
              <a:t>again at the governments </a:t>
            </a:r>
            <a:r>
              <a:rPr lang="en-US" dirty="0" smtClean="0"/>
              <a:t>you designed </a:t>
            </a:r>
            <a:r>
              <a:rPr lang="en-US" dirty="0"/>
              <a:t>for the island </a:t>
            </a:r>
          </a:p>
          <a:p>
            <a:pPr marL="0" lvl="0" indent="0" hangingPunct="0">
              <a:buNone/>
            </a:pPr>
            <a:r>
              <a:rPr lang="en-US" dirty="0" smtClean="0"/>
              <a:t> Would you change your government now that you have learned how our federal government works? </a:t>
            </a:r>
          </a:p>
          <a:p>
            <a:pPr marL="0" lvl="0" indent="0" hangingPunct="0">
              <a:buNone/>
            </a:pPr>
            <a:r>
              <a:rPr lang="en-US" dirty="0" smtClean="0"/>
              <a:t>Look at the questions below to help you decide any changes you may have with your government.</a:t>
            </a:r>
            <a:endParaRPr lang="en-US" dirty="0"/>
          </a:p>
          <a:p>
            <a:pPr lvl="0" hangingPunct="0"/>
            <a:r>
              <a:rPr lang="en-US" dirty="0" smtClean="0"/>
              <a:t> Did you create a </a:t>
            </a:r>
            <a:r>
              <a:rPr lang="en-US" dirty="0"/>
              <a:t>republic?</a:t>
            </a:r>
          </a:p>
          <a:p>
            <a:pPr lvl="0" hangingPunct="0"/>
            <a:r>
              <a:rPr lang="en-US" dirty="0"/>
              <a:t>Did </a:t>
            </a:r>
            <a:r>
              <a:rPr lang="en-US" dirty="0" smtClean="0"/>
              <a:t>your plans </a:t>
            </a:r>
            <a:r>
              <a:rPr lang="en-US" dirty="0"/>
              <a:t>include a Constitution?</a:t>
            </a:r>
          </a:p>
          <a:p>
            <a:pPr lvl="0" hangingPunct="0"/>
            <a:r>
              <a:rPr lang="en-US" dirty="0"/>
              <a:t>Did </a:t>
            </a:r>
            <a:r>
              <a:rPr lang="en-US" dirty="0" smtClean="0"/>
              <a:t>you have limits </a:t>
            </a:r>
            <a:r>
              <a:rPr lang="en-US" dirty="0"/>
              <a:t>on government? If so, what kinds of limits?</a:t>
            </a:r>
          </a:p>
          <a:p>
            <a:pPr lvl="0" hangingPunct="0"/>
            <a:r>
              <a:rPr lang="en-US" dirty="0"/>
              <a:t>How </a:t>
            </a:r>
            <a:r>
              <a:rPr lang="en-US" dirty="0" smtClean="0"/>
              <a:t>do you make </a:t>
            </a:r>
            <a:r>
              <a:rPr lang="en-US" dirty="0"/>
              <a:t>and enforcing of laws?</a:t>
            </a:r>
          </a:p>
          <a:p>
            <a:endParaRPr lang="en-US" dirty="0"/>
          </a:p>
        </p:txBody>
      </p:sp>
    </p:spTree>
    <p:extLst>
      <p:ext uri="{BB962C8B-B14F-4D97-AF65-F5344CB8AC3E}">
        <p14:creationId xmlns:p14="http://schemas.microsoft.com/office/powerpoint/2010/main" val="145311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IDEAS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7174555"/>
              </p:ext>
            </p:extLst>
          </p:nvPr>
        </p:nvGraphicFramePr>
        <p:xfrm>
          <a:off x="381000" y="1600200"/>
          <a:ext cx="8458200" cy="5041556"/>
        </p:xfrm>
        <a:graphic>
          <a:graphicData uri="http://schemas.openxmlformats.org/drawingml/2006/table">
            <a:tbl>
              <a:tblPr firstRow="1" firstCol="1" bandRow="1" bandCol="1">
                <a:tableStyleId>{5C22544A-7EE6-4342-B048-85BDC9FD1C3A}</a:tableStyleId>
              </a:tblPr>
              <a:tblGrid>
                <a:gridCol w="8458200"/>
              </a:tblGrid>
              <a:tr h="926756">
                <a:tc>
                  <a:txBody>
                    <a:bodyPr/>
                    <a:lstStyle/>
                    <a:p>
                      <a:pPr marL="0" marR="0" algn="ctr">
                        <a:spcBef>
                          <a:spcPts val="0"/>
                        </a:spcBef>
                        <a:spcAft>
                          <a:spcPts val="0"/>
                        </a:spcAft>
                      </a:pPr>
                      <a:r>
                        <a:rPr lang="en-US" sz="1000" kern="0" dirty="0">
                          <a:effectLst/>
                        </a:rPr>
                        <a:t> </a:t>
                      </a:r>
                      <a:endParaRPr lang="en-US" sz="1000" b="1" kern="0" dirty="0">
                        <a:effectLst/>
                        <a:latin typeface="Times New Roman"/>
                      </a:endParaRPr>
                    </a:p>
                  </a:txBody>
                  <a:tcPr marL="68580" marR="68580" marT="0" marB="0"/>
                </a:tc>
              </a:tr>
              <a:tr h="3645244">
                <a:tc>
                  <a:txBody>
                    <a:bodyPr/>
                    <a:lstStyle/>
                    <a:p>
                      <a:pPr marL="0" marR="0">
                        <a:spcBef>
                          <a:spcPts val="0"/>
                        </a:spcBef>
                        <a:spcAft>
                          <a:spcPts val="0"/>
                        </a:spcAft>
                      </a:pPr>
                      <a:r>
                        <a:rPr lang="en-US" sz="1000" kern="0" dirty="0">
                          <a:effectLst/>
                        </a:rPr>
                        <a:t> </a:t>
                      </a:r>
                    </a:p>
                    <a:p>
                      <a:pPr marL="342900" marR="0" lvl="0" indent="-342900">
                        <a:spcBef>
                          <a:spcPts val="0"/>
                        </a:spcBef>
                        <a:spcAft>
                          <a:spcPts val="0"/>
                        </a:spcAft>
                        <a:buFont typeface="Symbol"/>
                        <a:buChar char=""/>
                      </a:pPr>
                      <a:r>
                        <a:rPr lang="en-US" sz="2000" dirty="0">
                          <a:solidFill>
                            <a:schemeClr val="tx1"/>
                          </a:solidFill>
                          <a:effectLst/>
                        </a:rPr>
                        <a:t>The United States has a </a:t>
                      </a:r>
                      <a:r>
                        <a:rPr lang="en-US" sz="2000" dirty="0">
                          <a:solidFill>
                            <a:srgbClr val="FF0000"/>
                          </a:solidFill>
                          <a:effectLst/>
                        </a:rPr>
                        <a:t>constitutional</a:t>
                      </a:r>
                      <a:r>
                        <a:rPr lang="en-US" sz="2000" dirty="0">
                          <a:solidFill>
                            <a:schemeClr val="tx1"/>
                          </a:solidFill>
                          <a:effectLst/>
                        </a:rPr>
                        <a:t> form of government. The Constitution, a written document, establishes the powers and limits of government. </a:t>
                      </a:r>
                    </a:p>
                    <a:p>
                      <a:pPr marL="342900" marR="0" lvl="0" indent="-342900">
                        <a:spcBef>
                          <a:spcPts val="0"/>
                        </a:spcBef>
                        <a:spcAft>
                          <a:spcPts val="0"/>
                        </a:spcAft>
                        <a:buFont typeface="Symbol"/>
                        <a:buChar char=""/>
                      </a:pPr>
                      <a:r>
                        <a:rPr lang="en-US" sz="2000" dirty="0">
                          <a:solidFill>
                            <a:schemeClr val="tx1"/>
                          </a:solidFill>
                          <a:effectLst/>
                        </a:rPr>
                        <a:t>The United States is a </a:t>
                      </a:r>
                      <a:r>
                        <a:rPr lang="en-US" sz="2000" dirty="0">
                          <a:solidFill>
                            <a:srgbClr val="FF0000"/>
                          </a:solidFill>
                          <a:effectLst/>
                        </a:rPr>
                        <a:t>republic</a:t>
                      </a:r>
                      <a:r>
                        <a:rPr lang="en-US" sz="2000" dirty="0">
                          <a:solidFill>
                            <a:schemeClr val="tx1"/>
                          </a:solidFill>
                          <a:effectLst/>
                        </a:rPr>
                        <a:t>. It is based on the idea of popular sovereignty – that the people hold the power of government in the United States.</a:t>
                      </a:r>
                    </a:p>
                    <a:p>
                      <a:pPr marL="342900" marR="0" lvl="0" indent="-342900">
                        <a:spcBef>
                          <a:spcPts val="0"/>
                        </a:spcBef>
                        <a:spcAft>
                          <a:spcPts val="0"/>
                        </a:spcAft>
                        <a:buFont typeface="Symbol"/>
                        <a:buChar char=""/>
                      </a:pPr>
                      <a:r>
                        <a:rPr lang="en-US" sz="2000" dirty="0">
                          <a:solidFill>
                            <a:schemeClr val="tx1"/>
                          </a:solidFill>
                          <a:effectLst/>
                        </a:rPr>
                        <a:t>Since it is impractical for everyone to make decisions in government, people give representatives authority to make decisions for them. This means we have a </a:t>
                      </a:r>
                      <a:r>
                        <a:rPr lang="en-US" sz="2000" dirty="0">
                          <a:solidFill>
                            <a:srgbClr val="FF0000"/>
                          </a:solidFill>
                          <a:effectLst/>
                        </a:rPr>
                        <a:t>representative government</a:t>
                      </a:r>
                      <a:r>
                        <a:rPr lang="en-US" sz="2000" dirty="0">
                          <a:solidFill>
                            <a:schemeClr val="tx1"/>
                          </a:solidFill>
                          <a:effectLst/>
                        </a:rPr>
                        <a:t>. </a:t>
                      </a:r>
                    </a:p>
                    <a:p>
                      <a:pPr marL="342900" marR="0" lvl="0" indent="-342900">
                        <a:spcBef>
                          <a:spcPts val="0"/>
                        </a:spcBef>
                        <a:spcAft>
                          <a:spcPts val="0"/>
                        </a:spcAft>
                        <a:buFont typeface="Symbol"/>
                        <a:buChar char=""/>
                      </a:pPr>
                      <a:r>
                        <a:rPr lang="en-US" sz="2000" dirty="0">
                          <a:solidFill>
                            <a:schemeClr val="tx1"/>
                          </a:solidFill>
                          <a:effectLst/>
                        </a:rPr>
                        <a:t>In a representative democracy like the United States, </a:t>
                      </a:r>
                      <a:r>
                        <a:rPr lang="en-US" sz="2000" dirty="0">
                          <a:solidFill>
                            <a:srgbClr val="FF0000"/>
                          </a:solidFill>
                          <a:effectLst/>
                        </a:rPr>
                        <a:t>the emphasis is on values and principles such as liberty, rule of law, popular sovereignty, and the common good.</a:t>
                      </a: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Times New Roman"/>
                        <a:ea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352072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b="1" dirty="0"/>
              <a:t>Analyzing The Government of </a:t>
            </a:r>
            <a:r>
              <a:rPr lang="en-US" b="1" dirty="0" err="1"/>
              <a:t>Egbonia</a:t>
            </a:r>
            <a:endParaRPr lang="en-US" dirty="0"/>
          </a:p>
          <a:p>
            <a:pPr marL="0" indent="0">
              <a:buNone/>
            </a:pPr>
            <a:endParaRPr lang="en-US" dirty="0"/>
          </a:p>
        </p:txBody>
      </p:sp>
    </p:spTree>
    <p:extLst>
      <p:ext uri="{BB962C8B-B14F-4D97-AF65-F5344CB8AC3E}">
        <p14:creationId xmlns:p14="http://schemas.microsoft.com/office/powerpoint/2010/main" val="184309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can statement</a:t>
            </a:r>
            <a:endParaRPr lang="en-US" dirty="0"/>
          </a:p>
        </p:txBody>
      </p:sp>
      <p:sp>
        <p:nvSpPr>
          <p:cNvPr id="3" name="Content Placeholder 2"/>
          <p:cNvSpPr>
            <a:spLocks noGrp="1"/>
          </p:cNvSpPr>
          <p:nvPr>
            <p:ph idx="1"/>
          </p:nvPr>
        </p:nvSpPr>
        <p:spPr/>
        <p:txBody>
          <a:bodyPr/>
          <a:lstStyle/>
          <a:p>
            <a:r>
              <a:rPr lang="en-US" i="1" dirty="0"/>
              <a:t>4 – C2.0.1:</a:t>
            </a:r>
            <a:r>
              <a:rPr lang="en-US" dirty="0"/>
              <a:t>	Explain how the principles of popular sovereignty, rule of law, checks and balances, separation of powers, and individual rights (e.g., freedom of religion, freedom of expression, freedom of press) serve to limit the powers of the federal government as reflected in the Constitution and Bill of Rights.</a:t>
            </a:r>
          </a:p>
          <a:p>
            <a:endParaRPr lang="en-US" dirty="0"/>
          </a:p>
        </p:txBody>
      </p:sp>
    </p:spTree>
    <p:extLst>
      <p:ext uri="{BB962C8B-B14F-4D97-AF65-F5344CB8AC3E}">
        <p14:creationId xmlns:p14="http://schemas.microsoft.com/office/powerpoint/2010/main" val="2752333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hotofram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85750"/>
            <a:ext cx="82296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title"/>
          </p:nvPr>
        </p:nvSpPr>
        <p:spPr>
          <a:xfrm>
            <a:off x="508000" y="-1314450"/>
            <a:ext cx="8229600" cy="1143000"/>
          </a:xfrm>
        </p:spPr>
        <p:txBody>
          <a:bodyPr/>
          <a:lstStyle/>
          <a:p>
            <a:pPr eaLnBrk="1" hangingPunct="1"/>
            <a:endParaRPr lang="en-US" smtClean="0"/>
          </a:p>
        </p:txBody>
      </p:sp>
      <p:sp>
        <p:nvSpPr>
          <p:cNvPr id="3075" name="Rectangle 3"/>
          <p:cNvSpPr>
            <a:spLocks noGrp="1" noChangeArrowheads="1"/>
          </p:cNvSpPr>
          <p:nvPr>
            <p:ph idx="1"/>
          </p:nvPr>
        </p:nvSpPr>
        <p:spPr>
          <a:xfrm>
            <a:off x="457200" y="342900"/>
            <a:ext cx="8229600" cy="5782866"/>
          </a:xfrm>
        </p:spPr>
        <p:txBody>
          <a:bodyPr/>
          <a:lstStyle/>
          <a:p>
            <a:pPr algn="ctr" eaLnBrk="1" hangingPunct="1">
              <a:lnSpc>
                <a:spcPct val="80000"/>
              </a:lnSpc>
              <a:buFontTx/>
              <a:buNone/>
            </a:pPr>
            <a:r>
              <a:rPr lang="en-US" sz="1400" b="1" dirty="0" smtClean="0">
                <a:solidFill>
                  <a:srgbClr val="000066"/>
                </a:solidFill>
              </a:rPr>
              <a:t>We the people</a:t>
            </a:r>
            <a:r>
              <a:rPr lang="en-US" sz="1400" dirty="0" smtClean="0">
                <a:solidFill>
                  <a:srgbClr val="000066"/>
                </a:solidFill>
              </a:rPr>
              <a:t> </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all of us; you and me</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of the United States</a:t>
            </a:r>
            <a:r>
              <a:rPr lang="en-US" sz="1400" dirty="0" smtClean="0">
                <a:solidFill>
                  <a:srgbClr val="000066"/>
                </a:solidFill>
              </a:rPr>
              <a:t> </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the 50 states that make up our nation</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in order to form</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to make or create</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a more perfect union</a:t>
            </a:r>
            <a:r>
              <a:rPr lang="en-US" sz="1400" dirty="0" smtClean="0">
                <a:solidFill>
                  <a:srgbClr val="000066"/>
                </a:solidFill>
              </a:rPr>
              <a:t> </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a stronger country or nation</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establish justice</a:t>
            </a:r>
            <a:r>
              <a:rPr lang="en-US" sz="1400" dirty="0" smtClean="0">
                <a:solidFill>
                  <a:srgbClr val="000066"/>
                </a:solidFill>
              </a:rPr>
              <a:t> </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to make sure everyone is treated fairly</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insure domestic tranquility</a:t>
            </a:r>
            <a:r>
              <a:rPr lang="en-US" sz="1400" dirty="0" smtClean="0">
                <a:solidFill>
                  <a:srgbClr val="000066"/>
                </a:solidFill>
              </a:rPr>
              <a:t> </a:t>
            </a:r>
          </a:p>
          <a:p>
            <a:pPr algn="ctr" eaLnBrk="1" hangingPunct="1">
              <a:lnSpc>
                <a:spcPct val="80000"/>
              </a:lnSpc>
              <a:buFontTx/>
              <a:buNone/>
            </a:pPr>
            <a:r>
              <a:rPr lang="en-US" sz="1400" i="1" dirty="0" smtClean="0">
                <a:solidFill>
                  <a:srgbClr val="CC0000"/>
                </a:solidFill>
              </a:rPr>
              <a:t>to make sure there is peace and quiet</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provide for the common defense</a:t>
            </a:r>
            <a:r>
              <a:rPr lang="en-US" sz="1400" dirty="0" smtClean="0">
                <a:solidFill>
                  <a:srgbClr val="000066"/>
                </a:solidFill>
              </a:rPr>
              <a:t> </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to get help from others if someone tries to hurt us</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promote the general welfare</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to work together for the good of others, not just for ourselves</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and secure the blessings of liberty</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to be free to do what we want to do as long as we don’t hurt others</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to ourselves and</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for you and for me; for us</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our posterity</a:t>
            </a:r>
          </a:p>
          <a:p>
            <a:pPr algn="ctr" eaLnBrk="1" hangingPunct="1">
              <a:lnSpc>
                <a:spcPct val="80000"/>
              </a:lnSpc>
              <a:buFontTx/>
              <a:buNone/>
            </a:pPr>
            <a:r>
              <a:rPr lang="en-US" sz="1400" i="1" dirty="0" smtClean="0">
                <a:solidFill>
                  <a:srgbClr val="CC0000"/>
                </a:solidFill>
              </a:rPr>
              <a:t>for those who haven’t even been born yet</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do ordain and establish</a:t>
            </a:r>
            <a:r>
              <a:rPr lang="en-US" sz="1400" dirty="0" smtClean="0">
                <a:solidFill>
                  <a:srgbClr val="000066"/>
                </a:solidFill>
              </a:rPr>
              <a:t>  </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do order and set up</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this Constitution</a:t>
            </a:r>
            <a:r>
              <a:rPr lang="en-US" sz="1400" dirty="0" smtClean="0">
                <a:solidFill>
                  <a:srgbClr val="000066"/>
                </a:solidFill>
              </a:rPr>
              <a:t>  </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the laws or set of rules</a:t>
            </a:r>
            <a:endParaRPr lang="en-US" sz="1400" b="1" dirty="0" smtClean="0">
              <a:solidFill>
                <a:srgbClr val="CC0000"/>
              </a:solidFill>
            </a:endParaRPr>
          </a:p>
          <a:p>
            <a:pPr algn="ctr" eaLnBrk="1" hangingPunct="1">
              <a:lnSpc>
                <a:spcPct val="80000"/>
              </a:lnSpc>
              <a:buFontTx/>
              <a:buNone/>
            </a:pPr>
            <a:r>
              <a:rPr lang="en-US" sz="1400" b="1" dirty="0" smtClean="0">
                <a:solidFill>
                  <a:srgbClr val="000066"/>
                </a:solidFill>
              </a:rPr>
              <a:t>for the United States of America</a:t>
            </a:r>
            <a:endParaRPr lang="en-US" sz="1400" i="1" dirty="0" smtClean="0">
              <a:solidFill>
                <a:srgbClr val="000066"/>
              </a:solidFill>
            </a:endParaRPr>
          </a:p>
          <a:p>
            <a:pPr algn="ctr" eaLnBrk="1" hangingPunct="1">
              <a:lnSpc>
                <a:spcPct val="80000"/>
              </a:lnSpc>
              <a:buFontTx/>
              <a:buNone/>
            </a:pPr>
            <a:r>
              <a:rPr lang="en-US" sz="1400" i="1" dirty="0" smtClean="0">
                <a:solidFill>
                  <a:srgbClr val="CC0000"/>
                </a:solidFill>
              </a:rPr>
              <a:t>for our country; our nation</a:t>
            </a:r>
            <a:endParaRPr lang="en-US" sz="1400" dirty="0" smtClean="0">
              <a:solidFill>
                <a:srgbClr val="CC0000"/>
              </a:solidFill>
            </a:endParaRPr>
          </a:p>
          <a:p>
            <a:pPr eaLnBrk="1" hangingPunct="1">
              <a:lnSpc>
                <a:spcPct val="80000"/>
              </a:lnSpc>
            </a:pPr>
            <a:endParaRPr lang="en-US" sz="800" dirty="0" smtClean="0"/>
          </a:p>
        </p:txBody>
      </p:sp>
      <p:pic>
        <p:nvPicPr>
          <p:cNvPr id="3078" name="prea640.wav">
            <a:hlinkClick r:id="" action="ppaction://media"/>
          </p:cNvPr>
          <p:cNvPicPr>
            <a:picLocks noRot="1" noChangeAspect="1" noChangeArrowheads="1"/>
          </p:cNvPicPr>
          <p:nvPr>
            <a:wavAudioFile r:embed="rId1" name="prea.wav"/>
          </p:nvPr>
        </p:nvPicPr>
        <p:blipFill>
          <a:blip r:embed="rId5">
            <a:extLst>
              <a:ext uri="{28A0092B-C50C-407E-A947-70E740481C1C}">
                <a14:useLocalDpi xmlns:a14="http://schemas.microsoft.com/office/drawing/2010/main" val="0"/>
              </a:ext>
            </a:extLst>
          </a:blip>
          <a:srcRect/>
          <a:stretch>
            <a:fillRect/>
          </a:stretch>
        </p:blipFill>
        <p:spPr bwMode="auto">
          <a:xfrm>
            <a:off x="1447800" y="1371600"/>
            <a:ext cx="40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65405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6591" fill="hold"/>
                                        <p:tgtEl>
                                          <p:spTgt spid="30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Founding Fathers</a:t>
            </a:r>
            <a:endParaRPr lang="en-US" dirty="0"/>
          </a:p>
        </p:txBody>
      </p:sp>
      <p:sp>
        <p:nvSpPr>
          <p:cNvPr id="3" name="Content Placeholder 2"/>
          <p:cNvSpPr>
            <a:spLocks noGrp="1"/>
          </p:cNvSpPr>
          <p:nvPr>
            <p:ph idx="1"/>
          </p:nvPr>
        </p:nvSpPr>
        <p:spPr/>
        <p:txBody>
          <a:bodyPr/>
          <a:lstStyle/>
          <a:p>
            <a:pPr lvl="0"/>
            <a:r>
              <a:rPr lang="en-US" dirty="0" smtClean="0"/>
              <a:t> One </a:t>
            </a:r>
            <a:r>
              <a:rPr lang="en-US" dirty="0"/>
              <a:t>of the challenges facing the Founders, or people who helped establish our country, was how to create a government that would fulfill these purposes.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34750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fontScale="90000"/>
          </a:bodyPr>
          <a:lstStyle/>
          <a:p>
            <a:pPr lvl="0"/>
            <a:r>
              <a:rPr lang="en-US" dirty="0" smtClean="0"/>
              <a:t>President Theodore Roosevelt in 1902</a:t>
            </a:r>
            <a:br>
              <a:rPr lang="en-US" dirty="0" smtClean="0"/>
            </a:br>
            <a:r>
              <a:rPr lang="en-US" dirty="0" smtClean="0"/>
              <a:t>“The government is us; we are the government, you and I.” </a:t>
            </a:r>
            <a:br>
              <a:rPr lang="en-US" dirty="0" smtClean="0"/>
            </a:br>
            <a:endParaRPr lang="en-US" dirty="0"/>
          </a:p>
        </p:txBody>
      </p:sp>
      <p:sp>
        <p:nvSpPr>
          <p:cNvPr id="3" name="Content Placeholder 2"/>
          <p:cNvSpPr>
            <a:spLocks noGrp="1"/>
          </p:cNvSpPr>
          <p:nvPr>
            <p:ph idx="1"/>
          </p:nvPr>
        </p:nvSpPr>
        <p:spPr>
          <a:xfrm>
            <a:off x="457200" y="2438400"/>
            <a:ext cx="8229600" cy="3687763"/>
          </a:xfrm>
        </p:spPr>
        <p:txBody>
          <a:bodyPr>
            <a:normAutofit fontScale="92500"/>
          </a:bodyPr>
          <a:lstStyle/>
          <a:p>
            <a:pPr lvl="0"/>
            <a:endParaRPr lang="en-US" dirty="0" smtClean="0"/>
          </a:p>
          <a:p>
            <a:pPr lvl="0"/>
            <a:endParaRPr lang="en-US" dirty="0"/>
          </a:p>
          <a:p>
            <a:pPr lvl="0"/>
            <a:r>
              <a:rPr lang="en-US" dirty="0" smtClean="0">
                <a:solidFill>
                  <a:srgbClr val="FF0000"/>
                </a:solidFill>
              </a:rPr>
              <a:t>Write what you think the quotation means in your packet</a:t>
            </a:r>
            <a:r>
              <a:rPr lang="en-US" dirty="0" smtClean="0"/>
              <a:t>. </a:t>
            </a:r>
            <a:r>
              <a:rPr lang="en-US" dirty="0" smtClean="0"/>
              <a:t>Put it on the back of the last page.</a:t>
            </a:r>
            <a:endParaRPr lang="en-US" dirty="0" smtClean="0"/>
          </a:p>
          <a:p>
            <a:pPr marL="0" lvl="0" indent="0">
              <a:buNone/>
            </a:pPr>
            <a:r>
              <a:rPr lang="en-US" dirty="0"/>
              <a:t> </a:t>
            </a:r>
            <a:r>
              <a:rPr lang="en-US" dirty="0" smtClean="0"/>
              <a:t> This </a:t>
            </a:r>
            <a:r>
              <a:rPr lang="en-US" dirty="0"/>
              <a:t>lesson will help </a:t>
            </a:r>
            <a:r>
              <a:rPr lang="en-US" dirty="0" smtClean="0"/>
              <a:t>you </a:t>
            </a:r>
            <a:r>
              <a:rPr lang="en-US" dirty="0"/>
              <a:t>better understand what President Roosevelt meant when he made this statement.</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69868"/>
            <a:ext cx="16764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652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t>
            </a:r>
            <a:r>
              <a:rPr lang="en-US" dirty="0" smtClean="0"/>
              <a:t>group is </a:t>
            </a:r>
            <a:r>
              <a:rPr lang="en-US" dirty="0" smtClean="0"/>
              <a:t>Your </a:t>
            </a:r>
            <a:r>
              <a:rPr lang="en-US" dirty="0" smtClean="0"/>
              <a:t>Island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 Imagine </a:t>
            </a:r>
            <a:r>
              <a:rPr lang="en-US" dirty="0"/>
              <a:t>a group of 200 people made up of about 60 families have decided to go to an island to live for two years. </a:t>
            </a:r>
            <a:endParaRPr lang="en-US" dirty="0" smtClean="0"/>
          </a:p>
          <a:p>
            <a:pPr lvl="0"/>
            <a:r>
              <a:rPr lang="en-US" dirty="0" smtClean="0"/>
              <a:t>They </a:t>
            </a:r>
            <a:r>
              <a:rPr lang="en-US" dirty="0"/>
              <a:t>want to form a government that will help them manage conflict, keep them safe, and protect their rights. </a:t>
            </a:r>
            <a:endParaRPr lang="en-US" dirty="0" smtClean="0"/>
          </a:p>
          <a:p>
            <a:pPr lvl="0"/>
            <a:r>
              <a:rPr lang="en-US" dirty="0" smtClean="0"/>
              <a:t>Your </a:t>
            </a:r>
            <a:r>
              <a:rPr lang="en-US" dirty="0"/>
              <a:t>job is to work in </a:t>
            </a:r>
            <a:r>
              <a:rPr lang="en-US" dirty="0" smtClean="0"/>
              <a:t>your</a:t>
            </a:r>
            <a:r>
              <a:rPr lang="en-US" dirty="0" smtClean="0"/>
              <a:t> </a:t>
            </a:r>
            <a:r>
              <a:rPr lang="en-US" dirty="0" smtClean="0"/>
              <a:t>group </a:t>
            </a:r>
            <a:r>
              <a:rPr lang="en-US" dirty="0"/>
              <a:t>to design a government that they think will work for the people. </a:t>
            </a:r>
            <a:endParaRPr lang="en-US" dirty="0" smtClean="0"/>
          </a:p>
          <a:p>
            <a:pPr lvl="0"/>
            <a:r>
              <a:rPr lang="en-US" dirty="0" smtClean="0"/>
              <a:t> </a:t>
            </a:r>
            <a:r>
              <a:rPr lang="en-US" dirty="0"/>
              <a:t>Y</a:t>
            </a:r>
            <a:r>
              <a:rPr lang="en-US" dirty="0" smtClean="0"/>
              <a:t>ou </a:t>
            </a:r>
            <a:r>
              <a:rPr lang="en-US" dirty="0" smtClean="0"/>
              <a:t>will </a:t>
            </a:r>
            <a:r>
              <a:rPr lang="en-US" dirty="0"/>
              <a:t>be presenting their plan at the end of this lesson to the rest of the class.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60995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5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you are done think about these questions.</a:t>
            </a:r>
            <a:endParaRPr lang="en-US" dirty="0"/>
          </a:p>
        </p:txBody>
      </p:sp>
      <p:sp>
        <p:nvSpPr>
          <p:cNvPr id="3" name="Content Placeholder 2"/>
          <p:cNvSpPr>
            <a:spLocks noGrp="1"/>
          </p:cNvSpPr>
          <p:nvPr>
            <p:ph idx="1"/>
          </p:nvPr>
        </p:nvSpPr>
        <p:spPr/>
        <p:txBody>
          <a:bodyPr/>
          <a:lstStyle/>
          <a:p>
            <a:pPr lvl="0" hangingPunct="0"/>
            <a:r>
              <a:rPr lang="en-US" dirty="0"/>
              <a:t>What was the hardest part of the government to design?</a:t>
            </a:r>
          </a:p>
          <a:p>
            <a:pPr lvl="0" hangingPunct="0"/>
            <a:r>
              <a:rPr lang="en-US" dirty="0"/>
              <a:t>What was the easiest?</a:t>
            </a:r>
          </a:p>
          <a:p>
            <a:pPr lvl="0" hangingPunct="0"/>
            <a:r>
              <a:rPr lang="en-US" dirty="0"/>
              <a:t>How were the various plans similar?</a:t>
            </a:r>
          </a:p>
          <a:p>
            <a:pPr lvl="0" hangingPunct="0"/>
            <a:r>
              <a:rPr lang="en-US" dirty="0"/>
              <a:t>How were they different?</a:t>
            </a:r>
          </a:p>
          <a:p>
            <a:pPr lvl="0" hangingPunct="0"/>
            <a:r>
              <a:rPr lang="en-US" dirty="0"/>
              <a:t>Were any of the plans similar to our state or federal governments? If so, in what ways?</a:t>
            </a:r>
          </a:p>
          <a:p>
            <a:endParaRPr lang="en-US" dirty="0"/>
          </a:p>
        </p:txBody>
      </p:sp>
    </p:spTree>
    <p:extLst>
      <p:ext uri="{BB962C8B-B14F-4D97-AF65-F5344CB8AC3E}">
        <p14:creationId xmlns:p14="http://schemas.microsoft.com/office/powerpoint/2010/main" val="317224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“Popular Sovereignty” and “Limited Government” </a:t>
            </a:r>
          </a:p>
        </p:txBody>
      </p:sp>
      <p:sp>
        <p:nvSpPr>
          <p:cNvPr id="3" name="Content Placeholder 2"/>
          <p:cNvSpPr>
            <a:spLocks noGrp="1"/>
          </p:cNvSpPr>
          <p:nvPr>
            <p:ph idx="1"/>
          </p:nvPr>
        </p:nvSpPr>
        <p:spPr/>
        <p:txBody>
          <a:bodyPr/>
          <a:lstStyle/>
          <a:p>
            <a:r>
              <a:rPr lang="en-US" dirty="0"/>
              <a:t>O</a:t>
            </a:r>
            <a:r>
              <a:rPr lang="en-US" dirty="0" smtClean="0"/>
              <a:t>ver </a:t>
            </a:r>
            <a:r>
              <a:rPr lang="en-US" dirty="0"/>
              <a:t>two hundred years ago, the Founders, the people who designed our government, wanted the government to be based on important values and principles in which they </a:t>
            </a:r>
            <a:r>
              <a:rPr lang="en-US" dirty="0" smtClean="0"/>
              <a:t>believed.</a:t>
            </a:r>
          </a:p>
          <a:p>
            <a:r>
              <a:rPr lang="en-US" dirty="0"/>
              <a:t>“Popular Sovereignty” and “Limited Government”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9202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hool blue">
  <a:themeElements>
    <a:clrScheme name="school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chool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hool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hool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hool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hool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hool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hool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hool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hool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hool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hool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ool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1086</Words>
  <Application>Microsoft Office PowerPoint</Application>
  <PresentationFormat>On-screen Show (4:3)</PresentationFormat>
  <Paragraphs>142</Paragraphs>
  <Slides>20</Slides>
  <Notes>1</Notes>
  <HiddenSlides>0</HiddenSlides>
  <MMClips>9</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school blue</vt:lpstr>
      <vt:lpstr>What type of Government do we have?</vt:lpstr>
      <vt:lpstr>BIG IDEAS</vt:lpstr>
      <vt:lpstr>I can statement</vt:lpstr>
      <vt:lpstr>PowerPoint Presentation</vt:lpstr>
      <vt:lpstr>Founding Fathers</vt:lpstr>
      <vt:lpstr>President Theodore Roosevelt in 1902 “The government is us; we are the government, you and I.”  </vt:lpstr>
      <vt:lpstr>Your group is Your Island</vt:lpstr>
      <vt:lpstr>After you are done think about these questions.</vt:lpstr>
      <vt:lpstr>“Popular Sovereignty” and “Limited Government” </vt:lpstr>
      <vt:lpstr>PowerPoint Presentation</vt:lpstr>
      <vt:lpstr>“Republic” </vt:lpstr>
      <vt:lpstr>Characteristics of a Republic: </vt:lpstr>
      <vt:lpstr>Advantages of a Republic: </vt:lpstr>
      <vt:lpstr>Our Federal Government </vt:lpstr>
      <vt:lpstr>Constitution</vt:lpstr>
      <vt:lpstr>John Adams </vt:lpstr>
      <vt:lpstr>“Functions of Laws”</vt:lpstr>
      <vt:lpstr> “Democratic Ideals.” </vt:lpstr>
      <vt:lpstr>Your Island Government</vt:lpstr>
      <vt:lpstr>Quiz</vt:lpstr>
    </vt:vector>
  </TitlesOfParts>
  <Company>Bridgman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type of Government do we have?</dc:title>
  <dc:creator>Bridgman</dc:creator>
  <cp:lastModifiedBy>Bridgman</cp:lastModifiedBy>
  <cp:revision>17</cp:revision>
  <dcterms:created xsi:type="dcterms:W3CDTF">2014-04-04T15:08:43Z</dcterms:created>
  <dcterms:modified xsi:type="dcterms:W3CDTF">2014-04-06T17:38:11Z</dcterms:modified>
</cp:coreProperties>
</file>